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216bcdc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f216bcdcb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f216bcdcbc_0_3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f216bcdcbc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216bcdcb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f216bcdcbc_0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334f7b96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f334f7b9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937064ae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937064ae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216bcdcbc_0_2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f216bcdcbc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f937064a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f937064a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726acb2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726acb2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f216bcdcbc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f216bcdcbc_0_1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f216bcdcb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f216bcdcbc_0_1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layout">
  <p:cSld name="Cover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 rot="10800000">
            <a:off x="0" y="1872306"/>
            <a:ext cx="9147754" cy="3263939"/>
          </a:xfrm>
          <a:custGeom>
            <a:rect b="b" l="l" r="r" t="t"/>
            <a:pathLst>
              <a:path extrusionOk="0" h="4351918" w="12197005">
                <a:moveTo>
                  <a:pt x="0" y="0"/>
                </a:moveTo>
                <a:lnTo>
                  <a:pt x="12197005" y="0"/>
                </a:lnTo>
                <a:lnTo>
                  <a:pt x="12197005" y="43519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4196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/>
          <p:nvPr/>
        </p:nvSpPr>
        <p:spPr>
          <a:xfrm rot="10800000">
            <a:off x="-9234" y="2162441"/>
            <a:ext cx="8354948" cy="2981064"/>
          </a:xfrm>
          <a:custGeom>
            <a:rect b="b" l="l" r="r" t="t"/>
            <a:pathLst>
              <a:path extrusionOk="0" h="4351918" w="12197005">
                <a:moveTo>
                  <a:pt x="0" y="0"/>
                </a:moveTo>
                <a:lnTo>
                  <a:pt x="12197005" y="0"/>
                </a:lnTo>
                <a:lnTo>
                  <a:pt x="12197005" y="435191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4196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50044" y="3093244"/>
            <a:ext cx="6458100" cy="120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rial"/>
              <a:buNone/>
              <a:defRPr b="0" i="0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2" type="body"/>
          </p:nvPr>
        </p:nvSpPr>
        <p:spPr>
          <a:xfrm>
            <a:off x="349933" y="4292810"/>
            <a:ext cx="64581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Style slide layout">
  <p:cSld name="5_Style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 Slide layout">
  <p:cSld name="Section Break Slide layou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1" y="1321594"/>
            <a:ext cx="1562100" cy="2457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5"/>
          <p:cNvSpPr/>
          <p:nvPr/>
        </p:nvSpPr>
        <p:spPr>
          <a:xfrm>
            <a:off x="1562101" y="1321594"/>
            <a:ext cx="7581900" cy="24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4464844" y="2135981"/>
            <a:ext cx="46791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4100"/>
              <a:buFont typeface="Arial"/>
              <a:buNone/>
              <a:defRPr b="0" i="0" sz="41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2" type="body"/>
          </p:nvPr>
        </p:nvSpPr>
        <p:spPr>
          <a:xfrm>
            <a:off x="4464844" y="2672618"/>
            <a:ext cx="4679100" cy="2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1" name="Google Shape;6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77900" y="1479575"/>
            <a:ext cx="3181857" cy="2507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slide layout">
  <p:cSld name="Contents slide layou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/>
        </p:nvSpPr>
        <p:spPr>
          <a:xfrm>
            <a:off x="0" y="189498"/>
            <a:ext cx="9144000" cy="63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315828" y="236987"/>
            <a:ext cx="66504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rial"/>
              <a:buNone/>
              <a:defRPr b="0" i="0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/>
          <p:nvPr/>
        </p:nvSpPr>
        <p:spPr>
          <a:xfrm>
            <a:off x="3009" y="189319"/>
            <a:ext cx="159300" cy="63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:\Projects\Finance\Bitcoin-PNG-Image.png" id="66" name="Google Shape;6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50944" y="71412"/>
            <a:ext cx="1421606" cy="871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Style slide layout">
  <p:cSld name="5_Style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ntents slide layout">
  <p:cSld name="1_Contents slide layou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/>
          <p:nvPr/>
        </p:nvSpPr>
        <p:spPr>
          <a:xfrm>
            <a:off x="0" y="189498"/>
            <a:ext cx="9144000" cy="63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9"/>
          <p:cNvSpPr txBox="1"/>
          <p:nvPr>
            <p:ph idx="1" type="body"/>
          </p:nvPr>
        </p:nvSpPr>
        <p:spPr>
          <a:xfrm>
            <a:off x="315828" y="236987"/>
            <a:ext cx="66504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rial"/>
              <a:buNone/>
              <a:defRPr b="0" i="0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9"/>
          <p:cNvSpPr/>
          <p:nvPr/>
        </p:nvSpPr>
        <p:spPr>
          <a:xfrm>
            <a:off x="3009" y="189319"/>
            <a:ext cx="159300" cy="63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9"/>
          <p:cNvSpPr/>
          <p:nvPr>
            <p:ph idx="2" type="pic"/>
          </p:nvPr>
        </p:nvSpPr>
        <p:spPr>
          <a:xfrm>
            <a:off x="3764258" y="1351049"/>
            <a:ext cx="1674000" cy="1539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63636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63636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9"/>
          <p:cNvSpPr/>
          <p:nvPr>
            <p:ph idx="3" type="pic"/>
          </p:nvPr>
        </p:nvSpPr>
        <p:spPr>
          <a:xfrm>
            <a:off x="5617130" y="1351049"/>
            <a:ext cx="1674000" cy="1539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63636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63636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9"/>
          <p:cNvSpPr/>
          <p:nvPr>
            <p:ph idx="4" type="pic"/>
          </p:nvPr>
        </p:nvSpPr>
        <p:spPr>
          <a:xfrm>
            <a:off x="7444600" y="1351049"/>
            <a:ext cx="1674000" cy="1539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63636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63636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19"/>
          <p:cNvSpPr/>
          <p:nvPr>
            <p:ph idx="5" type="pic"/>
          </p:nvPr>
        </p:nvSpPr>
        <p:spPr>
          <a:xfrm>
            <a:off x="3764258" y="3002674"/>
            <a:ext cx="1674000" cy="1539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63636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63636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9"/>
          <p:cNvSpPr/>
          <p:nvPr>
            <p:ph idx="6" type="pic"/>
          </p:nvPr>
        </p:nvSpPr>
        <p:spPr>
          <a:xfrm>
            <a:off x="7444600" y="3002674"/>
            <a:ext cx="1674000" cy="1539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63636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63636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9"/>
          <p:cNvSpPr/>
          <p:nvPr/>
        </p:nvSpPr>
        <p:spPr>
          <a:xfrm>
            <a:off x="5629829" y="3002674"/>
            <a:ext cx="1674000" cy="15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9"/>
          <p:cNvSpPr/>
          <p:nvPr/>
        </p:nvSpPr>
        <p:spPr>
          <a:xfrm>
            <a:off x="1" y="1351049"/>
            <a:ext cx="3585300" cy="153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:\Projects\Finance\Bitcoin-PNG-Image.png" id="80" name="Google Shape;80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50944" y="71412"/>
            <a:ext cx="1421606" cy="87144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9"/>
          <p:cNvSpPr/>
          <p:nvPr/>
        </p:nvSpPr>
        <p:spPr>
          <a:xfrm>
            <a:off x="1911388" y="2995448"/>
            <a:ext cx="1674000" cy="15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slide layout">
  <p:cSld name="Contents slide 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/>
          <p:nvPr/>
        </p:nvSpPr>
        <p:spPr>
          <a:xfrm>
            <a:off x="0" y="189498"/>
            <a:ext cx="9144000" cy="63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0"/>
          <p:cNvSpPr txBox="1"/>
          <p:nvPr>
            <p:ph idx="1" type="body"/>
          </p:nvPr>
        </p:nvSpPr>
        <p:spPr>
          <a:xfrm>
            <a:off x="315828" y="236987"/>
            <a:ext cx="66504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rial"/>
              <a:buNone/>
              <a:defRPr b="0" i="0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20"/>
          <p:cNvSpPr/>
          <p:nvPr/>
        </p:nvSpPr>
        <p:spPr>
          <a:xfrm>
            <a:off x="3009" y="189319"/>
            <a:ext cx="159300" cy="63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:\Projects\Finance\Bitcoin-PNG-Image.png" id="86" name="Google Shape;8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50944" y="71412"/>
            <a:ext cx="1421606" cy="871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Images and Contents Layout">
  <p:cSld name="4_Images and Contents Layou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/>
          <p:nvPr>
            <p:ph type="title"/>
          </p:nvPr>
        </p:nvSpPr>
        <p:spPr>
          <a:xfrm>
            <a:off x="480445" y="178914"/>
            <a:ext cx="4176600" cy="12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36363"/>
              </a:buClr>
              <a:buSzPts val="3300"/>
              <a:buFont typeface="Arial"/>
              <a:buNone/>
              <a:defRPr b="0" i="0" sz="3300" u="none" cap="none" strike="noStrike">
                <a:solidFill>
                  <a:srgbClr val="63636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9" name="Google Shape;89;p21"/>
          <p:cNvSpPr/>
          <p:nvPr>
            <p:ph idx="2" type="pic"/>
          </p:nvPr>
        </p:nvSpPr>
        <p:spPr>
          <a:xfrm>
            <a:off x="4293394" y="0"/>
            <a:ext cx="48507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63636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63636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4_Images &amp; Contents Layout">
  <p:cSld name="34_Images &amp; Contents Layou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/>
          <p:nvPr>
            <p:ph idx="2" type="pic"/>
          </p:nvPr>
        </p:nvSpPr>
        <p:spPr>
          <a:xfrm>
            <a:off x="3069000" y="0"/>
            <a:ext cx="6075000" cy="2970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63636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63636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2"/>
          <p:cNvSpPr/>
          <p:nvPr>
            <p:ph idx="3" type="pic"/>
          </p:nvPr>
        </p:nvSpPr>
        <p:spPr>
          <a:xfrm>
            <a:off x="0" y="2970000"/>
            <a:ext cx="3069000" cy="217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63636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63636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22"/>
          <p:cNvSpPr/>
          <p:nvPr/>
        </p:nvSpPr>
        <p:spPr>
          <a:xfrm>
            <a:off x="3150000" y="3037500"/>
            <a:ext cx="5994000" cy="210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6_Images &amp; Contents Layout">
  <p:cSld name="36_Images &amp; Contents Layou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/>
          <p:nvPr>
            <p:ph idx="2" type="pic"/>
          </p:nvPr>
        </p:nvSpPr>
        <p:spPr>
          <a:xfrm>
            <a:off x="161668" y="136273"/>
            <a:ext cx="8930700" cy="4928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63636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63636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MAGES LAYOUT">
  <p:cSld name="1_IMAGES LAYOU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/>
          <p:nvPr>
            <p:ph idx="2" type="pic"/>
          </p:nvPr>
        </p:nvSpPr>
        <p:spPr>
          <a:xfrm>
            <a:off x="4176000" y="1459656"/>
            <a:ext cx="4968000" cy="2511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4"/>
          <p:cNvSpPr/>
          <p:nvPr>
            <p:ph idx="3" type="pic"/>
          </p:nvPr>
        </p:nvSpPr>
        <p:spPr>
          <a:xfrm>
            <a:off x="-2307" y="1459656"/>
            <a:ext cx="1971000" cy="102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4"/>
          <p:cNvSpPr/>
          <p:nvPr>
            <p:ph idx="4" type="pic"/>
          </p:nvPr>
        </p:nvSpPr>
        <p:spPr>
          <a:xfrm>
            <a:off x="2086846" y="1459656"/>
            <a:ext cx="1971000" cy="102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4"/>
          <p:cNvSpPr/>
          <p:nvPr>
            <p:ph idx="5" type="pic"/>
          </p:nvPr>
        </p:nvSpPr>
        <p:spPr>
          <a:xfrm>
            <a:off x="0" y="2593656"/>
            <a:ext cx="4057800" cy="1377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24"/>
          <p:cNvSpPr/>
          <p:nvPr/>
        </p:nvSpPr>
        <p:spPr>
          <a:xfrm>
            <a:off x="0" y="4042666"/>
            <a:ext cx="9144000" cy="61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0" y="189498"/>
            <a:ext cx="9144000" cy="63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4"/>
          <p:cNvSpPr txBox="1"/>
          <p:nvPr>
            <p:ph idx="1" type="body"/>
          </p:nvPr>
        </p:nvSpPr>
        <p:spPr>
          <a:xfrm>
            <a:off x="315828" y="236987"/>
            <a:ext cx="66504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rial"/>
              <a:buNone/>
              <a:defRPr b="0" i="0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4"/>
          <p:cNvSpPr/>
          <p:nvPr/>
        </p:nvSpPr>
        <p:spPr>
          <a:xfrm>
            <a:off x="3009" y="189319"/>
            <a:ext cx="159300" cy="63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:\Projects\Finance\Bitcoin-PNG-Image.png" id="105" name="Google Shape;105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50944" y="71412"/>
            <a:ext cx="1421606" cy="871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_Images &amp; Contents Layout">
  <p:cSld name="35_Images &amp; Contents Layout"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/>
          <p:nvPr/>
        </p:nvSpPr>
        <p:spPr>
          <a:xfrm>
            <a:off x="0" y="1412931"/>
            <a:ext cx="2483700" cy="31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5"/>
          <p:cNvSpPr/>
          <p:nvPr>
            <p:ph idx="2" type="pic"/>
          </p:nvPr>
        </p:nvSpPr>
        <p:spPr>
          <a:xfrm>
            <a:off x="6741369" y="1412931"/>
            <a:ext cx="1979700" cy="318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5"/>
          <p:cNvSpPr/>
          <p:nvPr>
            <p:ph idx="3" type="pic"/>
          </p:nvPr>
        </p:nvSpPr>
        <p:spPr>
          <a:xfrm>
            <a:off x="4662265" y="1412931"/>
            <a:ext cx="1979700" cy="318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25"/>
          <p:cNvSpPr/>
          <p:nvPr>
            <p:ph idx="4" type="pic"/>
          </p:nvPr>
        </p:nvSpPr>
        <p:spPr>
          <a:xfrm>
            <a:off x="2583161" y="1412931"/>
            <a:ext cx="1979700" cy="318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25"/>
          <p:cNvSpPr/>
          <p:nvPr/>
        </p:nvSpPr>
        <p:spPr>
          <a:xfrm>
            <a:off x="8820472" y="1412931"/>
            <a:ext cx="323400" cy="31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5"/>
          <p:cNvSpPr/>
          <p:nvPr/>
        </p:nvSpPr>
        <p:spPr>
          <a:xfrm>
            <a:off x="0" y="189498"/>
            <a:ext cx="9144000" cy="63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5"/>
          <p:cNvSpPr txBox="1"/>
          <p:nvPr>
            <p:ph idx="1" type="body"/>
          </p:nvPr>
        </p:nvSpPr>
        <p:spPr>
          <a:xfrm>
            <a:off x="315828" y="236987"/>
            <a:ext cx="66504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rial"/>
              <a:buNone/>
              <a:defRPr b="0" i="0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p25"/>
          <p:cNvSpPr/>
          <p:nvPr/>
        </p:nvSpPr>
        <p:spPr>
          <a:xfrm>
            <a:off x="3009" y="189319"/>
            <a:ext cx="159300" cy="63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:\Projects\Finance\Bitcoin-PNG-Image.png" id="115" name="Google Shape;115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50944" y="71412"/>
            <a:ext cx="1421606" cy="871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tyle slide layout">
  <p:cSld name="1_Style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4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Style slide layout">
  <p:cSld name="3_Style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NG sets layout">
  <p:cSld name="PNG sets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 txBox="1"/>
          <p:nvPr>
            <p:ph idx="1" type="body"/>
          </p:nvPr>
        </p:nvSpPr>
        <p:spPr>
          <a:xfrm>
            <a:off x="242646" y="92609"/>
            <a:ext cx="86799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87878"/>
              </a:buClr>
              <a:buSzPts val="4100"/>
              <a:buFont typeface="Arial"/>
              <a:buNone/>
              <a:defRPr b="0" i="0" sz="4100" u="none" cap="none" strike="noStrike">
                <a:solidFill>
                  <a:srgbClr val="78787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cs.stanford.edu/people/eroberts/cs181/projects/2010-11/DigitalCurrencies/disadvantages/index.html" TargetMode="External"/><Relationship Id="rId4" Type="http://schemas.openxmlformats.org/officeDocument/2006/relationships/hyperlink" Target="https://money.usnews.com/investing/articles/the-history-of-bitcoin" TargetMode="External"/><Relationship Id="rId5" Type="http://schemas.openxmlformats.org/officeDocument/2006/relationships/hyperlink" Target="https://libertex.com/blog/bitcoin-price-forecast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/>
          <p:nvPr>
            <p:ph idx="1" type="body"/>
          </p:nvPr>
        </p:nvSpPr>
        <p:spPr>
          <a:xfrm>
            <a:off x="350044" y="3093244"/>
            <a:ext cx="6458100" cy="120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750"/>
              </a:spcBef>
              <a:spcAft>
                <a:spcPts val="1200"/>
              </a:spcAft>
              <a:buClr>
                <a:schemeClr val="lt1"/>
              </a:buClr>
              <a:buSzPts val="4100"/>
              <a:buNone/>
            </a:pPr>
            <a:r>
              <a:rPr b="1" lang="en" sz="7700">
                <a:latin typeface="Impact"/>
                <a:ea typeface="Impact"/>
                <a:cs typeface="Impact"/>
                <a:sym typeface="Impact"/>
              </a:rPr>
              <a:t>Bitcoin</a:t>
            </a:r>
            <a:endParaRPr sz="77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6" name="Google Shape;126;p29"/>
          <p:cNvSpPr txBox="1"/>
          <p:nvPr>
            <p:ph idx="2" type="body"/>
          </p:nvPr>
        </p:nvSpPr>
        <p:spPr>
          <a:xfrm>
            <a:off x="349933" y="4292810"/>
            <a:ext cx="64581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ts val="1400"/>
              <a:buNone/>
            </a:pPr>
            <a:r>
              <a:rPr lang="en" sz="2100"/>
              <a:t>Presented </a:t>
            </a:r>
            <a:r>
              <a:rPr lang="en" sz="2100"/>
              <a:t>By: Kaitlyn Corrigan, Tia Delseni, Michael Cuiffo, Jillian Swiderski, and Angelina Lopez</a:t>
            </a:r>
            <a:endParaRPr sz="2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8"/>
          <p:cNvSpPr txBox="1"/>
          <p:nvPr>
            <p:ph idx="1" type="body"/>
          </p:nvPr>
        </p:nvSpPr>
        <p:spPr>
          <a:xfrm>
            <a:off x="315828" y="236987"/>
            <a:ext cx="6650400" cy="543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1200"/>
              </a:spcAft>
              <a:buNone/>
            </a:pPr>
            <a:r>
              <a:rPr lang="en"/>
              <a:t>References (APA 7)</a:t>
            </a:r>
            <a:endParaRPr/>
          </a:p>
        </p:txBody>
      </p:sp>
      <p:sp>
        <p:nvSpPr>
          <p:cNvPr id="205" name="Google Shape;205;p38"/>
          <p:cNvSpPr txBox="1"/>
          <p:nvPr/>
        </p:nvSpPr>
        <p:spPr>
          <a:xfrm>
            <a:off x="583000" y="1269425"/>
            <a:ext cx="8199600" cy="28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50">
                <a:solidFill>
                  <a:srgbClr val="2C3E50"/>
                </a:solidFill>
                <a:highlight>
                  <a:srgbClr val="FEF1C4"/>
                </a:highlight>
                <a:latin typeface="Calibri"/>
                <a:ea typeface="Calibri"/>
                <a:cs typeface="Calibri"/>
                <a:sym typeface="Calibri"/>
              </a:rPr>
              <a:t>Disadvantages | Bitcoin</a:t>
            </a:r>
            <a:r>
              <a:rPr lang="en" sz="1350">
                <a:solidFill>
                  <a:srgbClr val="2C3E50"/>
                </a:solidFill>
                <a:highlight>
                  <a:srgbClr val="FEF1C4"/>
                </a:highlight>
                <a:latin typeface="Calibri"/>
                <a:ea typeface="Calibri"/>
                <a:cs typeface="Calibri"/>
                <a:sym typeface="Calibri"/>
              </a:rPr>
              <a:t>. (2010). Stanford.edu; Bitcoin. </a:t>
            </a:r>
            <a:r>
              <a:rPr lang="en" sz="1350" u="sng">
                <a:solidFill>
                  <a:schemeClr val="hlink"/>
                </a:solidFill>
                <a:highlight>
                  <a:srgbClr val="FEF1C4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https://cs.stanford.edu/people/eroberts/cs181/projects/2010-11/DigitalCurrencies/disadvantages/index.html</a:t>
            </a:r>
            <a:endParaRPr sz="1350">
              <a:solidFill>
                <a:srgbClr val="2C3E50"/>
              </a:solidFill>
              <a:highlight>
                <a:srgbClr val="FEF1C4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5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How does bitcoin work? Bitcoin. (n.d.). Retrieved October 18, 2021, from </a:t>
            </a:r>
            <a:r>
              <a:rPr i="1" lang="en" sz="1350" u="sng">
                <a:solidFill>
                  <a:schemeClr val="accent5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https://bitcoin.org/en/how-it-works. </a:t>
            </a:r>
            <a:endParaRPr i="1" sz="1350" u="sng">
              <a:solidFill>
                <a:schemeClr val="accent5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355600" rtl="0" algn="l">
              <a:lnSpc>
                <a:spcPct val="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History of Bitcoin | investing | US news</a:t>
            </a:r>
            <a:r>
              <a:rPr lang="en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(n.d.). 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355600" rtl="0" algn="l">
              <a:lnSpc>
                <a:spcPct val="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5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https://money.usnews.com/investing/articles/the-history-of-bitcoin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50">
                <a:solidFill>
                  <a:schemeClr val="dk1"/>
                </a:solidFill>
              </a:rPr>
              <a:t>Reiff, N. (2021, August 9). What  are the advantages of paying with Bitcoin? Investopedia. Retrieved October 18, 2021, from </a:t>
            </a:r>
            <a:r>
              <a:rPr lang="en" sz="1250" u="sng">
                <a:solidFill>
                  <a:schemeClr val="accent5"/>
                </a:solidFill>
              </a:rPr>
              <a:t>https://www.investopedia.com/ask/answers/100314/what-are-advantages-paying-bitcoin.asp. </a:t>
            </a:r>
            <a:endParaRPr sz="1250" u="sng">
              <a:solidFill>
                <a:schemeClr val="accent5"/>
              </a:solidFill>
            </a:endParaRPr>
          </a:p>
          <a:p>
            <a:pPr indent="-355600" lvl="0" marL="355600" rtl="0" algn="l">
              <a:lnSpc>
                <a:spcPct val="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Tragett, T “Bitcoin Price Prediction for 2021 to 2025, 2030 and 2050.”retrieved from  </a:t>
            </a:r>
            <a:endParaRPr i="1"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355600" rtl="0" algn="l">
              <a:lnSpc>
                <a:spcPct val="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35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https://libertex.com/blog/bitcoin-price-forecasts</a:t>
            </a:r>
            <a:r>
              <a:rPr i="1" lang="en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en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355600" rtl="0" algn="l">
              <a:lnSpc>
                <a:spcPct val="4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0"/>
          <p:cNvSpPr txBox="1"/>
          <p:nvPr/>
        </p:nvSpPr>
        <p:spPr>
          <a:xfrm>
            <a:off x="318794" y="366186"/>
            <a:ext cx="42789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Agenda </a:t>
            </a:r>
            <a:endParaRPr sz="41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" name="Google Shape;132;p30"/>
          <p:cNvGrpSpPr/>
          <p:nvPr/>
        </p:nvGrpSpPr>
        <p:grpSpPr>
          <a:xfrm>
            <a:off x="285468" y="1276421"/>
            <a:ext cx="4345582" cy="623140"/>
            <a:chOff x="4745820" y="1482096"/>
            <a:chExt cx="5794109" cy="830853"/>
          </a:xfrm>
        </p:grpSpPr>
        <p:grpSp>
          <p:nvGrpSpPr>
            <p:cNvPr id="133" name="Google Shape;133;p30"/>
            <p:cNvGrpSpPr/>
            <p:nvPr/>
          </p:nvGrpSpPr>
          <p:grpSpPr>
            <a:xfrm>
              <a:off x="6032129" y="1482096"/>
              <a:ext cx="4507800" cy="830853"/>
              <a:chOff x="6557475" y="1411926"/>
              <a:chExt cx="4507800" cy="830853"/>
            </a:xfrm>
          </p:grpSpPr>
          <p:sp>
            <p:nvSpPr>
              <p:cNvPr id="134" name="Google Shape;134;p30"/>
              <p:cNvSpPr txBox="1"/>
              <p:nvPr/>
            </p:nvSpPr>
            <p:spPr>
              <a:xfrm>
                <a:off x="6557475" y="1750479"/>
                <a:ext cx="4507800" cy="49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30"/>
              <p:cNvSpPr txBox="1"/>
              <p:nvPr/>
            </p:nvSpPr>
            <p:spPr>
              <a:xfrm>
                <a:off x="6557475" y="1411926"/>
                <a:ext cx="4507800" cy="41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108000" spcFirstLastPara="1" rIns="108000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500">
                    <a:solidFill>
                      <a:schemeClr val="lt1"/>
                    </a:solidFill>
                  </a:rPr>
                  <a:t>History of Bitcoin</a:t>
                </a:r>
                <a:endParaRPr b="1" sz="25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6" name="Google Shape;136;p30"/>
            <p:cNvGrpSpPr/>
            <p:nvPr/>
          </p:nvGrpSpPr>
          <p:grpSpPr>
            <a:xfrm>
              <a:off x="4745820" y="1491808"/>
              <a:ext cx="958200" cy="780900"/>
              <a:chOff x="5324331" y="1449052"/>
              <a:chExt cx="958200" cy="780900"/>
            </a:xfrm>
          </p:grpSpPr>
          <p:sp>
            <p:nvSpPr>
              <p:cNvPr id="137" name="Google Shape;137;p30"/>
              <p:cNvSpPr/>
              <p:nvPr/>
            </p:nvSpPr>
            <p:spPr>
              <a:xfrm>
                <a:off x="5412981" y="1449052"/>
                <a:ext cx="780900" cy="78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30"/>
              <p:cNvSpPr txBox="1"/>
              <p:nvPr/>
            </p:nvSpPr>
            <p:spPr>
              <a:xfrm>
                <a:off x="5324331" y="1516285"/>
                <a:ext cx="958200" cy="67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108000" spcFirstLastPara="1" rIns="108000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700">
                    <a:solidFill>
                      <a:schemeClr val="accent1"/>
                    </a:solidFill>
                    <a:latin typeface="Arial"/>
                    <a:ea typeface="Arial"/>
                    <a:cs typeface="Arial"/>
                    <a:sym typeface="Arial"/>
                  </a:rPr>
                  <a:t>1</a:t>
                </a:r>
                <a:endParaRPr b="1" sz="27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9" name="Google Shape;139;p30"/>
          <p:cNvGrpSpPr/>
          <p:nvPr/>
        </p:nvGrpSpPr>
        <p:grpSpPr>
          <a:xfrm>
            <a:off x="285481" y="2071262"/>
            <a:ext cx="4345582" cy="1255045"/>
            <a:chOff x="4745820" y="1482096"/>
            <a:chExt cx="5794109" cy="1355047"/>
          </a:xfrm>
        </p:grpSpPr>
        <p:grpSp>
          <p:nvGrpSpPr>
            <p:cNvPr id="140" name="Google Shape;140;p30"/>
            <p:cNvGrpSpPr/>
            <p:nvPr/>
          </p:nvGrpSpPr>
          <p:grpSpPr>
            <a:xfrm>
              <a:off x="6032129" y="1482096"/>
              <a:ext cx="4507800" cy="1355047"/>
              <a:chOff x="6557475" y="1411926"/>
              <a:chExt cx="4507800" cy="1355047"/>
            </a:xfrm>
          </p:grpSpPr>
          <p:sp>
            <p:nvSpPr>
              <p:cNvPr id="141" name="Google Shape;141;p30"/>
              <p:cNvSpPr txBox="1"/>
              <p:nvPr/>
            </p:nvSpPr>
            <p:spPr>
              <a:xfrm>
                <a:off x="6770558" y="2010973"/>
                <a:ext cx="4215900" cy="75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>
                  <a:solidFill>
                    <a:schemeClr val="lt1"/>
                  </a:solidFill>
                </a:endParaRPr>
              </a:p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lt1"/>
                    </a:solidFill>
                  </a:rPr>
                  <a:t>What it does, How it works, Positive effects, &amp; </a:t>
                </a:r>
                <a:r>
                  <a:rPr lang="en">
                    <a:solidFill>
                      <a:schemeClr val="lt1"/>
                    </a:solidFill>
                  </a:rPr>
                  <a:t>Negative</a:t>
                </a:r>
                <a:r>
                  <a:rPr lang="en">
                    <a:solidFill>
                      <a:schemeClr val="lt1"/>
                    </a:solidFill>
                  </a:rPr>
                  <a:t> effects. </a:t>
                </a:r>
                <a:endParaRPr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30"/>
              <p:cNvSpPr txBox="1"/>
              <p:nvPr/>
            </p:nvSpPr>
            <p:spPr>
              <a:xfrm>
                <a:off x="6557475" y="1411926"/>
                <a:ext cx="4507800" cy="41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108000" spcFirstLastPara="1" rIns="108000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300">
                    <a:solidFill>
                      <a:schemeClr val="lt1"/>
                    </a:solidFill>
                  </a:rPr>
                  <a:t>Description of Bitcoin:</a:t>
                </a:r>
                <a:endParaRPr b="1" sz="23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3" name="Google Shape;143;p30"/>
            <p:cNvGrpSpPr/>
            <p:nvPr/>
          </p:nvGrpSpPr>
          <p:grpSpPr>
            <a:xfrm>
              <a:off x="4745820" y="1491808"/>
              <a:ext cx="958200" cy="780900"/>
              <a:chOff x="5324331" y="1449052"/>
              <a:chExt cx="958200" cy="780900"/>
            </a:xfrm>
          </p:grpSpPr>
          <p:sp>
            <p:nvSpPr>
              <p:cNvPr id="144" name="Google Shape;144;p30"/>
              <p:cNvSpPr/>
              <p:nvPr/>
            </p:nvSpPr>
            <p:spPr>
              <a:xfrm>
                <a:off x="5412981" y="1449052"/>
                <a:ext cx="780900" cy="78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30"/>
              <p:cNvSpPr txBox="1"/>
              <p:nvPr/>
            </p:nvSpPr>
            <p:spPr>
              <a:xfrm>
                <a:off x="5324331" y="1516285"/>
                <a:ext cx="958200" cy="67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108000" spcFirstLastPara="1" rIns="108000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700">
                    <a:solidFill>
                      <a:schemeClr val="accent1"/>
                    </a:solidFill>
                    <a:latin typeface="Arial"/>
                    <a:ea typeface="Arial"/>
                    <a:cs typeface="Arial"/>
                    <a:sym typeface="Arial"/>
                  </a:rPr>
                  <a:t>2</a:t>
                </a:r>
                <a:endParaRPr b="1" sz="27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6" name="Google Shape;146;p30"/>
          <p:cNvGrpSpPr/>
          <p:nvPr/>
        </p:nvGrpSpPr>
        <p:grpSpPr>
          <a:xfrm>
            <a:off x="318806" y="3424450"/>
            <a:ext cx="4805920" cy="623148"/>
            <a:chOff x="4745820" y="1482085"/>
            <a:chExt cx="6407893" cy="830863"/>
          </a:xfrm>
        </p:grpSpPr>
        <p:grpSp>
          <p:nvGrpSpPr>
            <p:cNvPr id="147" name="Google Shape;147;p30"/>
            <p:cNvGrpSpPr/>
            <p:nvPr/>
          </p:nvGrpSpPr>
          <p:grpSpPr>
            <a:xfrm>
              <a:off x="6032113" y="1482085"/>
              <a:ext cx="5121600" cy="830863"/>
              <a:chOff x="6557459" y="1411915"/>
              <a:chExt cx="5121600" cy="830863"/>
            </a:xfrm>
          </p:grpSpPr>
          <p:sp>
            <p:nvSpPr>
              <p:cNvPr id="148" name="Google Shape;148;p30"/>
              <p:cNvSpPr txBox="1"/>
              <p:nvPr/>
            </p:nvSpPr>
            <p:spPr>
              <a:xfrm>
                <a:off x="6557475" y="1750479"/>
                <a:ext cx="4507800" cy="49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30"/>
              <p:cNvSpPr txBox="1"/>
              <p:nvPr/>
            </p:nvSpPr>
            <p:spPr>
              <a:xfrm>
                <a:off x="6557459" y="1411915"/>
                <a:ext cx="5121600" cy="41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108000" spcFirstLastPara="1" rIns="108000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200">
                    <a:solidFill>
                      <a:schemeClr val="lt1"/>
                    </a:solidFill>
                  </a:rPr>
                  <a:t>Future of Bitcoin: Where is it headed?</a:t>
                </a:r>
                <a:endParaRPr b="1" sz="22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0" name="Google Shape;150;p30"/>
            <p:cNvGrpSpPr/>
            <p:nvPr/>
          </p:nvGrpSpPr>
          <p:grpSpPr>
            <a:xfrm>
              <a:off x="4745820" y="1491808"/>
              <a:ext cx="958200" cy="780900"/>
              <a:chOff x="5324331" y="1449052"/>
              <a:chExt cx="958200" cy="780900"/>
            </a:xfrm>
          </p:grpSpPr>
          <p:sp>
            <p:nvSpPr>
              <p:cNvPr id="151" name="Google Shape;151;p30"/>
              <p:cNvSpPr/>
              <p:nvPr/>
            </p:nvSpPr>
            <p:spPr>
              <a:xfrm>
                <a:off x="5412981" y="1449052"/>
                <a:ext cx="780900" cy="78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30"/>
              <p:cNvSpPr txBox="1"/>
              <p:nvPr/>
            </p:nvSpPr>
            <p:spPr>
              <a:xfrm>
                <a:off x="5324331" y="1516285"/>
                <a:ext cx="958200" cy="677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108000" spcFirstLastPara="1" rIns="108000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700">
                    <a:solidFill>
                      <a:schemeClr val="accent1"/>
                    </a:solidFill>
                    <a:latin typeface="Arial"/>
                    <a:ea typeface="Arial"/>
                    <a:cs typeface="Arial"/>
                    <a:sym typeface="Arial"/>
                  </a:rPr>
                  <a:t>3</a:t>
                </a:r>
                <a:endParaRPr b="1" sz="2700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1"/>
          <p:cNvSpPr txBox="1"/>
          <p:nvPr>
            <p:ph idx="1" type="body"/>
          </p:nvPr>
        </p:nvSpPr>
        <p:spPr>
          <a:xfrm>
            <a:off x="315828" y="236987"/>
            <a:ext cx="6650400" cy="543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1200"/>
              </a:spcAft>
              <a:buNone/>
            </a:pPr>
            <a:r>
              <a:rPr lang="en"/>
              <a:t>History of Bitcoin</a:t>
            </a:r>
            <a:endParaRPr/>
          </a:p>
        </p:txBody>
      </p:sp>
      <p:sp>
        <p:nvSpPr>
          <p:cNvPr id="158" name="Google Shape;158;p31"/>
          <p:cNvSpPr txBox="1"/>
          <p:nvPr/>
        </p:nvSpPr>
        <p:spPr>
          <a:xfrm>
            <a:off x="224250" y="967025"/>
            <a:ext cx="87873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Introduced in 2008- Satoshi Nakamoto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111111"/>
                </a:solidFill>
                <a:highlight>
                  <a:srgbClr val="FFFFFF"/>
                </a:highlight>
              </a:rPr>
              <a:t>Bitcoin P2P e-cash paper &amp; "Bitcoin: A Peer-to-Peer Electronic Cash System."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Char char="●"/>
            </a:pPr>
            <a:r>
              <a:rPr lang="en" sz="2400">
                <a:solidFill>
                  <a:srgbClr val="373737"/>
                </a:solidFill>
                <a:highlight>
                  <a:srgbClr val="FEFEFE"/>
                </a:highlight>
              </a:rPr>
              <a:t>Officially launched in 2009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Char char="●"/>
            </a:pPr>
            <a:r>
              <a:rPr lang="en" sz="2400">
                <a:solidFill>
                  <a:srgbClr val="111111"/>
                </a:solidFill>
                <a:highlight>
                  <a:srgbClr val="FFFFFF"/>
                </a:highlight>
              </a:rPr>
              <a:t>First Bitcoin Economic Transaction - May 22, 2010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Char char="●"/>
            </a:pPr>
            <a:r>
              <a:rPr lang="en" sz="2400">
                <a:solidFill>
                  <a:srgbClr val="111111"/>
                </a:solidFill>
                <a:highlight>
                  <a:srgbClr val="FFFFFF"/>
                </a:highlight>
              </a:rPr>
              <a:t>Ethereum,  Litecoin 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rgbClr val="111111"/>
                </a:solidFill>
                <a:highlight>
                  <a:srgbClr val="FFFFFF"/>
                </a:highlight>
              </a:rPr>
              <a:t>Price History</a:t>
            </a:r>
            <a:endParaRPr b="1" sz="2400" u="sng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Char char="●"/>
            </a:pPr>
            <a:r>
              <a:rPr lang="en" sz="2400">
                <a:solidFill>
                  <a:srgbClr val="111111"/>
                </a:solidFill>
                <a:highlight>
                  <a:srgbClr val="FFFFFF"/>
                </a:highlight>
              </a:rPr>
              <a:t>2011: $1-$31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Char char="●"/>
            </a:pPr>
            <a:r>
              <a:rPr lang="en" sz="2400">
                <a:solidFill>
                  <a:srgbClr val="111111"/>
                </a:solidFill>
                <a:highlight>
                  <a:srgbClr val="FFFFFF"/>
                </a:highlight>
              </a:rPr>
              <a:t>2013 : $200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Char char="●"/>
            </a:pPr>
            <a:r>
              <a:rPr lang="en" sz="2400">
                <a:solidFill>
                  <a:srgbClr val="111111"/>
                </a:solidFill>
                <a:highlight>
                  <a:srgbClr val="FFFFFF"/>
                </a:highlight>
              </a:rPr>
              <a:t>2017: $19,650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400"/>
              <a:buChar char="●"/>
            </a:pPr>
            <a:r>
              <a:rPr lang="en" sz="2400">
                <a:solidFill>
                  <a:srgbClr val="111111"/>
                </a:solidFill>
                <a:highlight>
                  <a:srgbClr val="FFFFFF"/>
                </a:highlight>
              </a:rPr>
              <a:t>Today : about $60,000</a:t>
            </a:r>
            <a:endParaRPr sz="2400">
              <a:solidFill>
                <a:srgbClr val="111111"/>
              </a:solidFill>
              <a:highlight>
                <a:srgbClr val="FFFFFF"/>
              </a:highlight>
            </a:endParaRPr>
          </a:p>
        </p:txBody>
      </p:sp>
      <p:pic>
        <p:nvPicPr>
          <p:cNvPr id="159" name="Google Shape;1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6250" y="2887075"/>
            <a:ext cx="4610926" cy="211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/>
          <p:nvPr>
            <p:ph idx="1" type="body"/>
          </p:nvPr>
        </p:nvSpPr>
        <p:spPr>
          <a:xfrm>
            <a:off x="315828" y="236987"/>
            <a:ext cx="6650400" cy="543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120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165" name="Google Shape;165;p32"/>
          <p:cNvSpPr txBox="1"/>
          <p:nvPr/>
        </p:nvSpPr>
        <p:spPr>
          <a:xfrm>
            <a:off x="181525" y="933600"/>
            <a:ext cx="8904000" cy="43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A cryptocurrency that runs and relies on a blockchain. </a:t>
            </a:r>
            <a:endParaRPr b="1" sz="1500"/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A person who wants bitcoin should download a bitcoin wallet to their personal device. This secures your bitcoin.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Block chains help Bitcoin wallets calculate a person’s balance that they are able to send and </a:t>
            </a:r>
            <a:r>
              <a:rPr b="1" lang="en" sz="1500"/>
              <a:t>receive</a:t>
            </a:r>
            <a:r>
              <a:rPr b="1" lang="en" sz="1500"/>
              <a:t> Bitcoin knowing it is verified by the person sending or </a:t>
            </a:r>
            <a:r>
              <a:rPr b="1" lang="en" sz="1500"/>
              <a:t>receiving it. 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The Bitcoin wallet keeps a piece of data that is called “private key”. This is used for mathematical proof that it is the actual owner sending from the wallet.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Mining is also another system that helps confirm the transactions of Bitcoin.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66" name="Google Shape;1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1575" y="830275"/>
            <a:ext cx="2141375" cy="78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/>
          <p:nvPr>
            <p:ph idx="1" type="body"/>
          </p:nvPr>
        </p:nvSpPr>
        <p:spPr>
          <a:xfrm>
            <a:off x="315828" y="236987"/>
            <a:ext cx="6650400" cy="543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1200"/>
              </a:spcAft>
              <a:buNone/>
            </a:pPr>
            <a:r>
              <a:rPr lang="en"/>
              <a:t>Negative Effects</a:t>
            </a:r>
            <a:endParaRPr/>
          </a:p>
        </p:txBody>
      </p:sp>
      <p:sp>
        <p:nvSpPr>
          <p:cNvPr id="172" name="Google Shape;172;p33"/>
          <p:cNvSpPr txBox="1"/>
          <p:nvPr/>
        </p:nvSpPr>
        <p:spPr>
          <a:xfrm>
            <a:off x="263275" y="1090750"/>
            <a:ext cx="6855000" cy="3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b="1" lang="en" sz="2600"/>
              <a:t>Bitcoin is NOT always accepted</a:t>
            </a:r>
            <a:endParaRPr b="1"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b="1" lang="en" sz="2600"/>
              <a:t>Risk of the unknown </a:t>
            </a:r>
            <a:endParaRPr b="1"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b="1" lang="en" sz="2600"/>
              <a:t>“Built in Deflation” </a:t>
            </a:r>
            <a:endParaRPr b="1"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b="1" lang="en" sz="2600"/>
              <a:t>Needs C</a:t>
            </a:r>
            <a:r>
              <a:rPr b="1" lang="en" sz="2600"/>
              <a:t>onverting</a:t>
            </a:r>
            <a:endParaRPr b="1"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b="1" lang="en" sz="2600"/>
              <a:t>Value </a:t>
            </a:r>
            <a:r>
              <a:rPr b="1" lang="en" sz="2600"/>
              <a:t>Fluctuation</a:t>
            </a:r>
            <a:endParaRPr b="1" sz="2600"/>
          </a:p>
        </p:txBody>
      </p:sp>
      <p:pic>
        <p:nvPicPr>
          <p:cNvPr descr="Tesla's Bitcoin Announcement Turns Negative for Cryptocurrency Market |  Finance Magnates" id="173" name="Google Shape;1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4550" y="1987325"/>
            <a:ext cx="4367225" cy="199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4"/>
          <p:cNvSpPr txBox="1"/>
          <p:nvPr>
            <p:ph idx="1" type="body"/>
          </p:nvPr>
        </p:nvSpPr>
        <p:spPr>
          <a:xfrm>
            <a:off x="315828" y="236987"/>
            <a:ext cx="6650400" cy="543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1200"/>
              </a:spcAft>
              <a:buNone/>
            </a:pPr>
            <a:r>
              <a:rPr lang="en"/>
              <a:t>Positive Effects </a:t>
            </a:r>
            <a:endParaRPr/>
          </a:p>
        </p:txBody>
      </p:sp>
      <p:sp>
        <p:nvSpPr>
          <p:cNvPr id="179" name="Google Shape;179;p34"/>
          <p:cNvSpPr txBox="1"/>
          <p:nvPr/>
        </p:nvSpPr>
        <p:spPr>
          <a:xfrm>
            <a:off x="315825" y="1465125"/>
            <a:ext cx="41730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No banking fees/taxes 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Payments are mobile 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Cannot be stolen 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Freedom with money/no government involvement </a:t>
            </a:r>
            <a:endParaRPr b="1" sz="2200"/>
          </a:p>
        </p:txBody>
      </p:sp>
      <p:pic>
        <p:nvPicPr>
          <p:cNvPr id="180" name="Google Shape;18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3575" y="1408525"/>
            <a:ext cx="4267976" cy="3096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5"/>
          <p:cNvSpPr txBox="1"/>
          <p:nvPr>
            <p:ph idx="1" type="body"/>
          </p:nvPr>
        </p:nvSpPr>
        <p:spPr>
          <a:xfrm>
            <a:off x="315828" y="236987"/>
            <a:ext cx="6650400" cy="543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spcBef>
                <a:spcPts val="750"/>
              </a:spcBef>
              <a:spcAft>
                <a:spcPts val="1200"/>
              </a:spcAft>
              <a:buNone/>
            </a:pPr>
            <a:r>
              <a:rPr lang="en"/>
              <a:t>Future of Bitcoin</a:t>
            </a:r>
            <a:endParaRPr/>
          </a:p>
        </p:txBody>
      </p:sp>
      <p:sp>
        <p:nvSpPr>
          <p:cNvPr id="186" name="Google Shape;186;p35"/>
          <p:cNvSpPr txBox="1"/>
          <p:nvPr/>
        </p:nvSpPr>
        <p:spPr>
          <a:xfrm>
            <a:off x="502075" y="1116825"/>
            <a:ext cx="83709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Become a real </a:t>
            </a:r>
            <a:r>
              <a:rPr lang="en" sz="2200"/>
              <a:t>currency 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Price projected to be $500,000 by 2030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More types of cryptocurrencies 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Introduction of more </a:t>
            </a:r>
            <a:r>
              <a:rPr lang="en" sz="2200"/>
              <a:t>virtual</a:t>
            </a:r>
            <a:r>
              <a:rPr lang="en" sz="2200"/>
              <a:t> wallets 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Less use of paper money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6"/>
          <p:cNvSpPr txBox="1"/>
          <p:nvPr/>
        </p:nvSpPr>
        <p:spPr>
          <a:xfrm>
            <a:off x="3755053" y="672857"/>
            <a:ext cx="42789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accent2"/>
                </a:solidFill>
              </a:rPr>
              <a:t>Review</a:t>
            </a:r>
            <a:endParaRPr sz="4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6"/>
          <p:cNvSpPr/>
          <p:nvPr/>
        </p:nvSpPr>
        <p:spPr>
          <a:xfrm>
            <a:off x="3233057" y="504553"/>
            <a:ext cx="5237430" cy="4135540"/>
          </a:xfrm>
          <a:custGeom>
            <a:rect b="b" l="l" r="r" t="t"/>
            <a:pathLst>
              <a:path extrusionOk="0" h="1012372" w="3747714">
                <a:moveTo>
                  <a:pt x="3744416" y="1012372"/>
                </a:moveTo>
                <a:lnTo>
                  <a:pt x="0" y="1012372"/>
                </a:lnTo>
                <a:lnTo>
                  <a:pt x="0" y="4260"/>
                </a:lnTo>
                <a:lnTo>
                  <a:pt x="3747714" y="0"/>
                </a:lnTo>
              </a:path>
            </a:pathLst>
          </a:cu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6"/>
          <p:cNvSpPr txBox="1"/>
          <p:nvPr/>
        </p:nvSpPr>
        <p:spPr>
          <a:xfrm>
            <a:off x="3620283" y="2210592"/>
            <a:ext cx="4850234" cy="21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6"/>
          <p:cNvSpPr txBox="1"/>
          <p:nvPr/>
        </p:nvSpPr>
        <p:spPr>
          <a:xfrm>
            <a:off x="3493900" y="1454925"/>
            <a:ext cx="4976700" cy="4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-"/>
            </a:pPr>
            <a:r>
              <a:rPr lang="en" sz="2200">
                <a:solidFill>
                  <a:schemeClr val="lt1"/>
                </a:solidFill>
              </a:rPr>
              <a:t>Launched in 2009 by Satoshi Natamoko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-"/>
            </a:pPr>
            <a:r>
              <a:rPr lang="en" sz="2200">
                <a:solidFill>
                  <a:schemeClr val="lt1"/>
                </a:solidFill>
              </a:rPr>
              <a:t>“Electronic Cash System” 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-"/>
            </a:pPr>
            <a:r>
              <a:rPr lang="en" sz="2200">
                <a:solidFill>
                  <a:schemeClr val="lt1"/>
                </a:solidFill>
              </a:rPr>
              <a:t>Relies and runs ond blockchain 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-"/>
            </a:pPr>
            <a:r>
              <a:rPr lang="en" sz="2200">
                <a:solidFill>
                  <a:schemeClr val="lt1"/>
                </a:solidFill>
              </a:rPr>
              <a:t>Not always accepted 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-"/>
            </a:pPr>
            <a:r>
              <a:rPr lang="en" sz="2200">
                <a:solidFill>
                  <a:schemeClr val="lt1"/>
                </a:solidFill>
              </a:rPr>
              <a:t>Lots of unknown risk 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-"/>
            </a:pPr>
            <a:r>
              <a:rPr lang="en" sz="2200">
                <a:solidFill>
                  <a:schemeClr val="lt1"/>
                </a:solidFill>
              </a:rPr>
              <a:t>No bank fees </a:t>
            </a:r>
            <a:endParaRPr sz="2200">
              <a:solidFill>
                <a:schemeClr val="lt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-"/>
            </a:pPr>
            <a:r>
              <a:rPr lang="en" sz="2200">
                <a:solidFill>
                  <a:schemeClr val="lt1"/>
                </a:solidFill>
              </a:rPr>
              <a:t>Can’t be stolen </a:t>
            </a:r>
            <a:endParaRPr sz="22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/>
          <p:nvPr>
            <p:ph idx="1" type="body"/>
          </p:nvPr>
        </p:nvSpPr>
        <p:spPr>
          <a:xfrm>
            <a:off x="4464844" y="2135981"/>
            <a:ext cx="46791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lt2"/>
              </a:buClr>
              <a:buSzPts val="4100"/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ntents Slide Master">
  <a:themeElements>
    <a:clrScheme name="ALLPPT-COIN">
      <a:dk1>
        <a:srgbClr val="303030"/>
      </a:dk1>
      <a:lt1>
        <a:srgbClr val="FFFFFF"/>
      </a:lt1>
      <a:dk2>
        <a:srgbClr val="303030"/>
      </a:dk2>
      <a:lt2>
        <a:srgbClr val="FFFFFF"/>
      </a:lt2>
      <a:accent1>
        <a:srgbClr val="303030"/>
      </a:accent1>
      <a:accent2>
        <a:srgbClr val="FE9900"/>
      </a:accent2>
      <a:accent3>
        <a:srgbClr val="303030"/>
      </a:accent3>
      <a:accent4>
        <a:srgbClr val="FE9900"/>
      </a:accent4>
      <a:accent5>
        <a:srgbClr val="303030"/>
      </a:accent5>
      <a:accent6>
        <a:srgbClr val="FE9900"/>
      </a:accent6>
      <a:hlink>
        <a:srgbClr val="303030"/>
      </a:hlink>
      <a:folHlink>
        <a:srgbClr val="30303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